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9"/>
  </p:handoutMasterIdLst>
  <p:sldIdLst>
    <p:sldId id="256" r:id="rId2"/>
    <p:sldId id="258" r:id="rId3"/>
    <p:sldId id="263" r:id="rId4"/>
    <p:sldId id="267" r:id="rId5"/>
    <p:sldId id="284" r:id="rId6"/>
    <p:sldId id="268" r:id="rId7"/>
    <p:sldId id="269" r:id="rId8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408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2014-06-09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2014-06-09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Ch.6 </a:t>
            </a:r>
            <a:r>
              <a:rPr lang="en-US" altLang="ko-KR" dirty="0" smtClean="0"/>
              <a:t>Solubility Diagram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Part 1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20000"/>
          </a:bodyPr>
          <a:lstStyle/>
          <a:p>
            <a:pPr latinLnBrk="0"/>
            <a:r>
              <a:rPr lang="en-US" altLang="ko-KR" b="1" dirty="0" smtClean="0"/>
              <a:t>Solubility: </a:t>
            </a:r>
            <a:r>
              <a:rPr lang="en-US" dirty="0"/>
              <a:t>the property of a solid, liquid, or gaseous </a:t>
            </a:r>
            <a:r>
              <a:rPr lang="en-US" dirty="0" smtClean="0"/>
              <a:t>substance </a:t>
            </a:r>
            <a:r>
              <a:rPr lang="en-US" dirty="0"/>
              <a:t>called </a:t>
            </a:r>
            <a:r>
              <a:rPr lang="en-US" i="1" dirty="0"/>
              <a:t>solute</a:t>
            </a:r>
            <a:r>
              <a:rPr lang="en-US" dirty="0"/>
              <a:t> to dissolve in </a:t>
            </a:r>
            <a:r>
              <a:rPr lang="en-US" dirty="0" smtClean="0"/>
              <a:t>another </a:t>
            </a:r>
            <a:r>
              <a:rPr lang="en-US" dirty="0"/>
              <a:t>solid, liquid, or gaseous </a:t>
            </a:r>
            <a:r>
              <a:rPr lang="en-US" dirty="0" smtClean="0"/>
              <a:t>substance called </a:t>
            </a:r>
            <a:r>
              <a:rPr lang="en-US" i="1" dirty="0" smtClean="0"/>
              <a:t>solvent</a:t>
            </a:r>
            <a:r>
              <a:rPr lang="en-US" dirty="0" smtClean="0"/>
              <a:t> </a:t>
            </a:r>
            <a:r>
              <a:rPr lang="en-US" dirty="0"/>
              <a:t>to form a </a:t>
            </a:r>
            <a:r>
              <a:rPr lang="en-US" dirty="0" smtClean="0"/>
              <a:t>solution. This chapter specifically deals with solid solute in water to form aqueous solutions.  The solubility also often means the extent of </a:t>
            </a:r>
            <a:r>
              <a:rPr lang="en-US" dirty="0" err="1" smtClean="0"/>
              <a:t>dissoslution</a:t>
            </a:r>
            <a:r>
              <a:rPr lang="en-US" dirty="0" smtClean="0"/>
              <a:t>.</a:t>
            </a:r>
          </a:p>
          <a:p>
            <a:pPr latinLnBrk="0"/>
            <a:r>
              <a:rPr lang="en-US" altLang="ko-KR" b="1" dirty="0" smtClean="0"/>
              <a:t>Types of dissolution</a:t>
            </a:r>
          </a:p>
          <a:p>
            <a:pPr lvl="1" latinLnBrk="0"/>
            <a:r>
              <a:rPr lang="en-US" altLang="ko-KR" b="1" dirty="0" smtClean="0"/>
              <a:t>Congruent dissolution: </a:t>
            </a:r>
            <a:r>
              <a:rPr lang="en-US" altLang="ko-KR" dirty="0" smtClean="0"/>
              <a:t>the composition of the dissolved solid matches that of solutes produced </a:t>
            </a:r>
          </a:p>
          <a:p>
            <a:pPr lvl="1" latinLnBrk="0"/>
            <a:r>
              <a:rPr lang="en-US" altLang="ko-KR" b="1" dirty="0" smtClean="0"/>
              <a:t>Incongruent dissolution: </a:t>
            </a:r>
            <a:r>
              <a:rPr lang="en-US" altLang="ko-KR" dirty="0" smtClean="0"/>
              <a:t>doesn’t match</a:t>
            </a:r>
            <a:endParaRPr lang="en-US" altLang="ko-KR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Definitions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600200"/>
            <a:ext cx="8109857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2800" dirty="0" smtClean="0"/>
              <a:t>For a dissolution reaction</a:t>
            </a:r>
          </a:p>
          <a:p>
            <a:pPr lvl="1"/>
            <a:r>
              <a:rPr lang="en-US" altLang="ko-KR" dirty="0" smtClean="0"/>
              <a:t>ML = 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L</a:t>
            </a:r>
            <a:r>
              <a:rPr lang="en-US" altLang="ko-KR" baseline="30000" dirty="0" smtClean="0"/>
              <a:t>-</a:t>
            </a:r>
          </a:p>
          <a:p>
            <a:pPr lvl="1"/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sp</a:t>
            </a:r>
            <a:r>
              <a:rPr lang="en-US" altLang="ko-KR" dirty="0" smtClean="0"/>
              <a:t> = [</a:t>
            </a:r>
            <a:r>
              <a:rPr lang="en-US" altLang="ko-KR" dirty="0"/>
              <a:t>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][L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]</a:t>
            </a:r>
          </a:p>
          <a:p>
            <a:pPr marL="342900" lvl="1" indent="-342900"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ko-KR" dirty="0"/>
              <a:t>If there is </a:t>
            </a:r>
            <a:r>
              <a:rPr lang="en-US" altLang="ko-KR" dirty="0" smtClean="0"/>
              <a:t>neither </a:t>
            </a:r>
            <a:r>
              <a:rPr lang="en-US" altLang="ko-KR" dirty="0"/>
              <a:t>M</a:t>
            </a:r>
            <a:r>
              <a:rPr lang="en-US" altLang="ko-KR" baseline="30000" dirty="0"/>
              <a:t>+</a:t>
            </a:r>
            <a:r>
              <a:rPr lang="en-US" altLang="ko-KR" dirty="0"/>
              <a:t> </a:t>
            </a:r>
            <a:r>
              <a:rPr lang="en-US" altLang="ko-KR" dirty="0" smtClean="0"/>
              <a:t>nor L</a:t>
            </a:r>
            <a:r>
              <a:rPr lang="en-US" altLang="ko-KR" baseline="30000" dirty="0" smtClean="0"/>
              <a:t>- </a:t>
            </a:r>
            <a:r>
              <a:rPr lang="en-US" altLang="ko-KR" dirty="0" smtClean="0"/>
              <a:t>preexisting in the solution</a:t>
            </a:r>
          </a:p>
          <a:p>
            <a:pPr lvl="1"/>
            <a:r>
              <a:rPr lang="en-US" altLang="ko-KR" dirty="0" smtClean="0"/>
              <a:t>Let solubility=m,</a:t>
            </a:r>
          </a:p>
          <a:p>
            <a:pPr lvl="1"/>
            <a:r>
              <a:rPr lang="en-US" altLang="ko-KR" dirty="0" smtClean="0"/>
              <a:t>Then, m=(</a:t>
            </a:r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sp</a:t>
            </a:r>
            <a:r>
              <a:rPr lang="en-US" altLang="ko-KR" dirty="0" smtClean="0"/>
              <a:t>)</a:t>
            </a:r>
            <a:r>
              <a:rPr lang="en-US" altLang="ko-KR" baseline="30000" dirty="0" smtClean="0"/>
              <a:t>0.5</a:t>
            </a:r>
            <a:endParaRPr lang="en-US" altLang="ko-KR" baseline="30000" dirty="0"/>
          </a:p>
          <a:p>
            <a:pPr marL="342900" lvl="1" indent="-342900"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ko-KR" dirty="0"/>
              <a:t>If there is </a:t>
            </a:r>
            <a:r>
              <a:rPr lang="en-US" altLang="ko-KR" dirty="0" smtClean="0"/>
              <a:t>L</a:t>
            </a:r>
            <a:r>
              <a:rPr lang="en-US" altLang="ko-KR" baseline="30000" dirty="0" smtClean="0"/>
              <a:t>- </a:t>
            </a:r>
            <a:r>
              <a:rPr lang="en-US" altLang="ko-KR" dirty="0" smtClean="0"/>
              <a:t>in [L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]’preexisting </a:t>
            </a:r>
            <a:r>
              <a:rPr lang="en-US" altLang="ko-KR" dirty="0"/>
              <a:t>in the solution</a:t>
            </a:r>
          </a:p>
          <a:p>
            <a:pPr lvl="1"/>
            <a:r>
              <a:rPr lang="en-US" altLang="ko-KR" dirty="0"/>
              <a:t>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]=</a:t>
            </a:r>
            <a:r>
              <a:rPr lang="en-US" altLang="ko-KR" dirty="0"/>
              <a:t>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]’+</a:t>
            </a:r>
            <a:r>
              <a:rPr lang="en-US" altLang="ko-KR" dirty="0"/>
              <a:t>[M</a:t>
            </a:r>
            <a:r>
              <a:rPr lang="en-US" altLang="ko-KR" baseline="30000" dirty="0"/>
              <a:t>+</a:t>
            </a:r>
            <a:r>
              <a:rPr lang="en-US" altLang="ko-KR" dirty="0"/>
              <a:t>]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Then</a:t>
            </a:r>
            <a:r>
              <a:rPr lang="en-US" altLang="ko-KR" dirty="0"/>
              <a:t>, </a:t>
            </a:r>
            <a:r>
              <a:rPr lang="en-US" altLang="ko-KR" dirty="0" err="1"/>
              <a:t>K</a:t>
            </a:r>
            <a:r>
              <a:rPr lang="en-US" altLang="ko-KR" baseline="-25000" dirty="0" err="1"/>
              <a:t>sp</a:t>
            </a:r>
            <a:r>
              <a:rPr lang="en-US" altLang="ko-KR" dirty="0"/>
              <a:t> = [M</a:t>
            </a:r>
            <a:r>
              <a:rPr lang="en-US" altLang="ko-KR" baseline="30000" dirty="0"/>
              <a:t>+</a:t>
            </a:r>
            <a:r>
              <a:rPr lang="en-US" altLang="ko-KR" dirty="0"/>
              <a:t>][L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 = </a:t>
            </a:r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+ </a:t>
            </a:r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  <a:r>
              <a:rPr lang="en-US" altLang="ko-KR" dirty="0"/>
              <a:t> 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]’</a:t>
            </a:r>
          </a:p>
          <a:p>
            <a:pPr lvl="1"/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]=m, solve for m </a:t>
            </a:r>
            <a:endParaRPr lang="en-US" altLang="ko-KR" dirty="0"/>
          </a:p>
          <a:p>
            <a:pPr marL="0" lvl="1" indent="0">
              <a:buClr>
                <a:schemeClr val="accent2"/>
              </a:buClr>
              <a:buSzPct val="75000"/>
              <a:buNone/>
            </a:pPr>
            <a:endParaRPr lang="en-US" altLang="ko-KR" baseline="30000" dirty="0"/>
          </a:p>
          <a:p>
            <a:pPr marL="0" lvl="1" indent="0">
              <a:buClr>
                <a:schemeClr val="accent2"/>
              </a:buClr>
              <a:buSzPct val="75000"/>
              <a:buNone/>
            </a:pPr>
            <a:endParaRPr lang="en-US" altLang="ko-KR" baseline="30000" dirty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en-US" altLang="ko-KR" dirty="0" smtClean="0"/>
              <a:t>Calculation of the Solubility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Precipitation vs. dissolution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U</a:t>
            </a:r>
            <a:r>
              <a:rPr lang="en-US" altLang="ko-KR" dirty="0" err="1" smtClean="0"/>
              <a:t>ndersaturation</a:t>
            </a:r>
            <a:r>
              <a:rPr lang="en-US" altLang="ko-KR" dirty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dissolution</a:t>
            </a:r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Oversaturation (</a:t>
            </a:r>
            <a:r>
              <a:rPr lang="en-US" altLang="ko-KR" dirty="0" err="1" smtClean="0">
                <a:sym typeface="Wingdings" panose="05000000000000000000" pitchFamily="2" charset="2"/>
              </a:rPr>
              <a:t>supersaturation</a:t>
            </a:r>
            <a:r>
              <a:rPr lang="en-US" altLang="ko-KR" dirty="0" smtClean="0">
                <a:sym typeface="Wingdings" panose="05000000000000000000" pitchFamily="2" charset="2"/>
              </a:rPr>
              <a:t>)  precipitation</a:t>
            </a:r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Saturation  “equilibrium”</a:t>
            </a:r>
            <a:endParaRPr lang="en-US" altLang="ko-KR" dirty="0"/>
          </a:p>
          <a:p>
            <a:r>
              <a:rPr lang="en-US" altLang="ko-KR" dirty="0" smtClean="0"/>
              <a:t>Expression of the saturation</a:t>
            </a:r>
            <a:endParaRPr lang="en-US" altLang="ko-KR" dirty="0" smtClean="0"/>
          </a:p>
          <a:p>
            <a:pPr lvl="1"/>
            <a:r>
              <a:rPr lang="en-US" altLang="ko-KR" dirty="0"/>
              <a:t>S</a:t>
            </a:r>
            <a:r>
              <a:rPr lang="en-US" altLang="ko-KR" dirty="0" smtClean="0"/>
              <a:t>aturation ratio (SR) = IAP/</a:t>
            </a:r>
            <a:r>
              <a:rPr lang="en-US" altLang="ko-KR" dirty="0" err="1" smtClean="0"/>
              <a:t>Ksp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SR&lt;1: US</a:t>
            </a:r>
          </a:p>
          <a:p>
            <a:pPr lvl="2"/>
            <a:r>
              <a:rPr lang="en-US" altLang="ko-KR" dirty="0" smtClean="0"/>
              <a:t>SR&gt;1: OS</a:t>
            </a:r>
          </a:p>
          <a:p>
            <a:pPr lvl="2"/>
            <a:r>
              <a:rPr lang="en-US" altLang="ko-KR" dirty="0" smtClean="0"/>
              <a:t>SR=1: EQ</a:t>
            </a:r>
          </a:p>
          <a:p>
            <a:pPr lvl="1"/>
            <a:r>
              <a:rPr lang="en-US" altLang="ko-KR" dirty="0" smtClean="0"/>
              <a:t>Saturation index (SI) = log(SR)</a:t>
            </a:r>
          </a:p>
          <a:p>
            <a:pPr lvl="2"/>
            <a:r>
              <a:rPr lang="en-US" altLang="ko-KR" dirty="0" smtClean="0"/>
              <a:t>SI&lt;0: US</a:t>
            </a:r>
          </a:p>
          <a:p>
            <a:pPr lvl="2"/>
            <a:r>
              <a:rPr lang="en-US" altLang="ko-KR" dirty="0" smtClean="0"/>
              <a:t>SI&gt;0: OS</a:t>
            </a:r>
          </a:p>
          <a:p>
            <a:pPr lvl="2"/>
            <a:r>
              <a:rPr lang="en-US" altLang="ko-KR" dirty="0" smtClean="0"/>
              <a:t>SI=0: EQ</a:t>
            </a:r>
          </a:p>
          <a:p>
            <a:pPr lvl="1"/>
            <a:r>
              <a:rPr lang="en-US" altLang="ko-KR" dirty="0" smtClean="0"/>
              <a:t>Affinity (A) = -RT*SI</a:t>
            </a:r>
          </a:p>
          <a:p>
            <a:pPr lvl="2"/>
            <a:r>
              <a:rPr lang="en-US" altLang="ko-KR" dirty="0" smtClean="0"/>
              <a:t>A&gt;0: US</a:t>
            </a:r>
          </a:p>
          <a:p>
            <a:pPr lvl="2"/>
            <a:r>
              <a:rPr lang="en-US" altLang="ko-KR" dirty="0" smtClean="0"/>
              <a:t>A&lt;0: OS</a:t>
            </a:r>
          </a:p>
          <a:p>
            <a:pPr lvl="2"/>
            <a:r>
              <a:rPr lang="en-US" altLang="ko-KR" dirty="0" smtClean="0"/>
              <a:t>A=0: EQ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en-US" altLang="ko-KR" dirty="0" smtClean="0"/>
              <a:t>Saturation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Represent the boundaries of saturation of a solid in pH- metal conc. space</a:t>
            </a:r>
            <a:endParaRPr lang="en-US" altLang="ko-KR" dirty="0"/>
          </a:p>
          <a:p>
            <a:r>
              <a:rPr lang="en-US" altLang="ko-KR" dirty="0" smtClean="0"/>
              <a:t>Procedures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Setup a system of interest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e.g. Al-O-H system</a:t>
            </a:r>
          </a:p>
          <a:p>
            <a:pPr lvl="1"/>
            <a:r>
              <a:rPr lang="en-US" altLang="ko-KR" dirty="0" smtClean="0"/>
              <a:t>List possible species (including </a:t>
            </a:r>
            <a:r>
              <a:rPr lang="en-US" altLang="ko-KR" dirty="0" err="1" smtClean="0"/>
              <a:t>hydroxy</a:t>
            </a:r>
            <a:r>
              <a:rPr lang="en-US" altLang="ko-KR" dirty="0" smtClean="0"/>
              <a:t> complexes)</a:t>
            </a:r>
          </a:p>
          <a:p>
            <a:pPr lvl="2"/>
            <a:r>
              <a:rPr lang="en-US" altLang="ko-KR" dirty="0" smtClean="0"/>
              <a:t>e.g. Al</a:t>
            </a:r>
            <a:r>
              <a:rPr lang="en-US" altLang="ko-KR" baseline="30000" dirty="0" smtClean="0"/>
              <a:t>3+</a:t>
            </a:r>
            <a:r>
              <a:rPr lang="en-US" altLang="ko-KR" dirty="0" smtClean="0"/>
              <a:t>, AlOH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2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0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5</a:t>
            </a:r>
            <a:r>
              <a:rPr lang="en-US" altLang="ko-KR" baseline="30000" dirty="0" smtClean="0"/>
              <a:t>2-</a:t>
            </a:r>
          </a:p>
          <a:p>
            <a:pPr lvl="1"/>
            <a:r>
              <a:rPr lang="en-US" altLang="ko-KR" dirty="0" smtClean="0"/>
              <a:t>Construct reactions between the solid phase and the each of the above species</a:t>
            </a:r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+3H</a:t>
            </a:r>
            <a:r>
              <a:rPr lang="en-US" altLang="ko-KR" baseline="30000" dirty="0"/>
              <a:t>+</a:t>
            </a:r>
            <a:r>
              <a:rPr lang="en-US" altLang="ko-KR" dirty="0"/>
              <a:t> = Al</a:t>
            </a:r>
            <a:r>
              <a:rPr lang="en-US" altLang="ko-KR" baseline="30000" dirty="0"/>
              <a:t>3+</a:t>
            </a:r>
            <a:r>
              <a:rPr lang="en-US" altLang="ko-KR" dirty="0"/>
              <a:t> + 3H</a:t>
            </a:r>
            <a:r>
              <a:rPr lang="en-US" altLang="ko-KR" baseline="-25000" dirty="0"/>
              <a:t>2</a:t>
            </a:r>
            <a:r>
              <a:rPr lang="en-US" altLang="ko-KR" dirty="0"/>
              <a:t>O		</a:t>
            </a:r>
            <a:r>
              <a:rPr lang="en-US" altLang="ko-KR" dirty="0" smtClean="0"/>
              <a:t>(</a:t>
            </a:r>
            <a:r>
              <a:rPr lang="en-US" altLang="ko-KR" dirty="0"/>
              <a:t>R1)</a:t>
            </a:r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+2H</a:t>
            </a:r>
            <a:r>
              <a:rPr lang="en-US" altLang="ko-KR" baseline="30000" dirty="0"/>
              <a:t>+</a:t>
            </a:r>
            <a:r>
              <a:rPr lang="en-US" altLang="ko-KR" dirty="0"/>
              <a:t> = AlOH</a:t>
            </a:r>
            <a:r>
              <a:rPr lang="en-US" altLang="ko-KR" baseline="30000" dirty="0"/>
              <a:t>2+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r>
              <a:rPr lang="en-US" altLang="ko-KR" dirty="0"/>
              <a:t>	(</a:t>
            </a:r>
            <a:r>
              <a:rPr lang="en-US" altLang="ko-KR" dirty="0" smtClean="0"/>
              <a:t>R2)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+1H</a:t>
            </a:r>
            <a:r>
              <a:rPr lang="en-US" altLang="ko-KR" baseline="30000" dirty="0"/>
              <a:t>+</a:t>
            </a:r>
            <a:r>
              <a:rPr lang="en-US" altLang="ko-KR" dirty="0"/>
              <a:t> = Al(OH)</a:t>
            </a:r>
            <a:r>
              <a:rPr lang="en-US" altLang="ko-KR" baseline="-25000" dirty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r>
              <a:rPr lang="en-US" altLang="ko-KR" dirty="0"/>
              <a:t>	</a:t>
            </a:r>
            <a:r>
              <a:rPr lang="en-US" altLang="ko-KR" dirty="0" smtClean="0"/>
              <a:t>(R3)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= </a:t>
            </a:r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baseline="30000" dirty="0"/>
              <a:t>0</a:t>
            </a:r>
            <a:r>
              <a:rPr lang="en-US" altLang="ko-KR" dirty="0" smtClean="0"/>
              <a:t> </a:t>
            </a:r>
            <a:r>
              <a:rPr lang="en-US" altLang="ko-KR" dirty="0"/>
              <a:t>	</a:t>
            </a:r>
            <a:r>
              <a:rPr lang="en-US" altLang="ko-KR" dirty="0" smtClean="0"/>
              <a:t>	(R4)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</a:t>
            </a:r>
            <a:r>
              <a:rPr lang="en-US" altLang="ko-KR" dirty="0" smtClean="0"/>
              <a:t> </a:t>
            </a:r>
            <a:r>
              <a:rPr lang="en-US" altLang="ko-KR" dirty="0"/>
              <a:t>= </a:t>
            </a:r>
            <a:r>
              <a:rPr lang="en-US" altLang="ko-KR" dirty="0" smtClean="0"/>
              <a:t>Al(OH)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30000" dirty="0"/>
              <a:t>+</a:t>
            </a:r>
            <a:r>
              <a:rPr lang="en-US" altLang="ko-KR" dirty="0"/>
              <a:t>	</a:t>
            </a:r>
            <a:r>
              <a:rPr lang="en-US" altLang="ko-KR" dirty="0" smtClean="0"/>
              <a:t>	(R5)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</a:t>
            </a:r>
            <a:r>
              <a:rPr lang="en-US" altLang="ko-KR" dirty="0"/>
              <a:t> </a:t>
            </a:r>
            <a:r>
              <a:rPr lang="en-US" altLang="ko-KR" dirty="0" smtClean="0"/>
              <a:t>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</a:t>
            </a:r>
            <a:r>
              <a:rPr lang="en-US" altLang="ko-KR" dirty="0"/>
              <a:t>= </a:t>
            </a:r>
            <a:r>
              <a:rPr lang="en-US" altLang="ko-KR" dirty="0" smtClean="0"/>
              <a:t>Al(OH)</a:t>
            </a:r>
            <a:r>
              <a:rPr lang="en-US" altLang="ko-KR" baseline="-25000" dirty="0" smtClean="0"/>
              <a:t>5</a:t>
            </a:r>
            <a:r>
              <a:rPr lang="en-US" altLang="ko-KR" baseline="30000" dirty="0" smtClean="0"/>
              <a:t>2-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2H</a:t>
            </a:r>
            <a:r>
              <a:rPr lang="en-US" altLang="ko-KR" baseline="30000" dirty="0"/>
              <a:t>+ </a:t>
            </a:r>
            <a:r>
              <a:rPr lang="en-US" altLang="ko-KR" dirty="0"/>
              <a:t>	</a:t>
            </a:r>
            <a:r>
              <a:rPr lang="en-US" altLang="ko-KR" dirty="0" smtClean="0"/>
              <a:t>(R6)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4. Solubility Diagram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21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Calculate K values and express them in terms of pH and Al-</a:t>
            </a:r>
            <a:r>
              <a:rPr lang="en-US" altLang="ko-KR" dirty="0" err="1" smtClean="0"/>
              <a:t>conc</a:t>
            </a:r>
            <a:r>
              <a:rPr lang="en-US" altLang="ko-KR" dirty="0" smtClean="0"/>
              <a:t> for the above reactions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(R1) </a:t>
            </a:r>
            <a:r>
              <a:rPr lang="en-US" altLang="ko-KR" dirty="0" err="1" smtClean="0">
                <a:latin typeface="Symbol" panose="05050102010706020507" pitchFamily="18" charset="2"/>
              </a:rPr>
              <a:t>D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o</a:t>
            </a:r>
            <a:r>
              <a:rPr lang="en-US" altLang="ko-KR" dirty="0" smtClean="0"/>
              <a:t> = -11.29 kcal/mole </a:t>
            </a:r>
            <a:r>
              <a:rPr lang="en-US" altLang="ko-KR" dirty="0" smtClean="0">
                <a:sym typeface="Wingdings" panose="05000000000000000000" pitchFamily="2" charset="2"/>
              </a:rPr>
              <a:t> K = 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8.28 </a:t>
            </a:r>
            <a:r>
              <a:rPr lang="en-US" altLang="ko-KR" dirty="0" smtClean="0">
                <a:sym typeface="Wingdings" panose="05000000000000000000" pitchFamily="2" charset="2"/>
              </a:rPr>
              <a:t>(by law of mass action),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log[Al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3+</a:t>
            </a:r>
            <a:r>
              <a:rPr lang="en-US" altLang="ko-KR" dirty="0" smtClean="0">
                <a:sym typeface="Wingdings" panose="05000000000000000000" pitchFamily="2" charset="2"/>
              </a:rPr>
              <a:t>]=-3pH +8.28</a:t>
            </a: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R2)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-4.44 </a:t>
            </a:r>
            <a:r>
              <a:rPr lang="en-US" altLang="ko-KR" dirty="0"/>
              <a:t>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3.26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 smtClean="0"/>
              <a:t>AlOH</a:t>
            </a:r>
            <a:r>
              <a:rPr lang="en-US" altLang="ko-KR" baseline="30000" dirty="0" smtClean="0"/>
              <a:t>2+</a:t>
            </a:r>
            <a:r>
              <a:rPr lang="en-US" altLang="ko-KR" dirty="0" smtClean="0">
                <a:sym typeface="Wingdings" panose="05000000000000000000" pitchFamily="2" charset="2"/>
              </a:rPr>
              <a:t>]=-2pH +3.26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R3)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1.39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-1.02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>
                <a:sym typeface="Wingdings" panose="05000000000000000000" pitchFamily="2" charset="2"/>
              </a:rPr>
              <a:t>]=-pH -1.02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R4)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9.16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-6.72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baseline="30000" dirty="0"/>
              <a:t>0</a:t>
            </a:r>
            <a:r>
              <a:rPr lang="en-US" altLang="ko-KR" dirty="0" smtClean="0">
                <a:sym typeface="Wingdings" panose="05000000000000000000" pitchFamily="2" charset="2"/>
              </a:rPr>
              <a:t>]=-6.72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R5)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20.5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-15.1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4</a:t>
            </a:r>
            <a:r>
              <a:rPr lang="en-US" altLang="ko-KR" baseline="30000" dirty="0"/>
              <a:t>-</a:t>
            </a:r>
            <a:r>
              <a:rPr lang="en-US" altLang="ko-KR" dirty="0" smtClean="0">
                <a:sym typeface="Wingdings" panose="05000000000000000000" pitchFamily="2" charset="2"/>
              </a:rPr>
              <a:t>]=pH -15.1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R6)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35.41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-26.0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, Al(OH)</a:t>
            </a:r>
            <a:r>
              <a:rPr lang="en-US" altLang="ko-KR" baseline="-25000" dirty="0"/>
              <a:t>5</a:t>
            </a:r>
            <a:r>
              <a:rPr lang="en-US" altLang="ko-KR" baseline="30000" dirty="0"/>
              <a:t>2-</a:t>
            </a:r>
            <a:r>
              <a:rPr lang="en-US" altLang="ko-KR" dirty="0" smtClean="0">
                <a:sym typeface="Wingdings" panose="05000000000000000000" pitchFamily="2" charset="2"/>
              </a:rPr>
              <a:t>]=2pH -26.0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yy\Pictures\2014-06-09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98"/>
            <a:ext cx="5328592" cy="650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3471</TotalTime>
  <Words>454</Words>
  <Application>Microsoft Office PowerPoint</Application>
  <PresentationFormat>화면 슬라이드 쇼(4:3)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New_Education03</vt:lpstr>
      <vt:lpstr>Applied Geochemistry &amp; Lab Ch.6 Solubility Diagram</vt:lpstr>
      <vt:lpstr>1. Definitions</vt:lpstr>
      <vt:lpstr>2. Calculation of the Solubility</vt:lpstr>
      <vt:lpstr>3. Saturation</vt:lpstr>
      <vt:lpstr>4. Solubility Diagram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109</cp:revision>
  <cp:lastPrinted>2013-12-10T02:08:28Z</cp:lastPrinted>
  <dcterms:created xsi:type="dcterms:W3CDTF">2011-08-29T07:49:50Z</dcterms:created>
  <dcterms:modified xsi:type="dcterms:W3CDTF">2014-06-09T08:01:26Z</dcterms:modified>
</cp:coreProperties>
</file>